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5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954838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19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533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32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0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41078" y="0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8843645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41078" y="8843645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47404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Games: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Fiscal Ship, Evolution of Trust, Chair the Fed, People’s Pie, Inflation Island</a:t>
            </a:r>
            <a:endParaRPr/>
          </a:p>
        </p:txBody>
      </p:sp>
      <p:sp>
        <p:nvSpPr>
          <p:cNvPr id="74" name="Google Shape;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5311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5801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6428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813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57549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 txBox="1">
            <a:spLocks noGrp="1"/>
          </p:cNvSpPr>
          <p:nvPr>
            <p:ph type="sldNum" idx="12"/>
          </p:nvPr>
        </p:nvSpPr>
        <p:spPr>
          <a:xfrm>
            <a:off x="3941078" y="8843645"/>
            <a:ext cx="3013763" cy="4654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50" tIns="45825" rIns="91650" bIns="458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6819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215" cy="4189095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1647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4b2a1ce80f_0_2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g4b2a1ce80f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65728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4b2a1ce80f_0_13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g4b2a1ce80f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4813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b2a1ce80f_0_24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g4b2a1ce80f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862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4b2a1ce80f_0_35:notes"/>
          <p:cNvSpPr txBox="1">
            <a:spLocks noGrp="1"/>
          </p:cNvSpPr>
          <p:nvPr>
            <p:ph type="body" idx="1"/>
          </p:nvPr>
        </p:nvSpPr>
        <p:spPr>
          <a:xfrm>
            <a:off x="927312" y="4421827"/>
            <a:ext cx="5100300" cy="4189200"/>
          </a:xfrm>
          <a:prstGeom prst="rect">
            <a:avLst/>
          </a:prstGeom>
        </p:spPr>
        <p:txBody>
          <a:bodyPr spcFirstLastPara="1" wrap="square" lIns="91650" tIns="45825" rIns="91650" bIns="458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g4b2a1ce80f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6913"/>
            <a:ext cx="4657725" cy="34940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5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2"/>
          <p:cNvCxnSpPr/>
          <p:nvPr/>
        </p:nvCxnSpPr>
        <p:spPr>
          <a:xfrm>
            <a:off x="990600" y="2286000"/>
            <a:ext cx="71628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5" name="Google Shape;15;p2"/>
          <p:cNvCxnSpPr/>
          <p:nvPr/>
        </p:nvCxnSpPr>
        <p:spPr>
          <a:xfrm>
            <a:off x="990600" y="3657600"/>
            <a:ext cx="71628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028699" y="2548219"/>
            <a:ext cx="7086600" cy="8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028699" y="3930196"/>
            <a:ext cx="7086600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Presenter:</a:t>
            </a:r>
            <a:endParaRPr sz="32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971800" y="938553"/>
            <a:ext cx="3124200" cy="11709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pics">
  <p:cSld name="Topic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3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rgbClr val="6EA92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rgbClr val="004A8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Gill Sans"/>
              <a:buChar char="•"/>
              <a:defRPr sz="24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–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»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5" name="Google Shape;2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81800" y="481217"/>
            <a:ext cx="1905000" cy="7139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Blank">
  <p:cSld name="Content Blank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oogle Shape;27;p4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004A80"/>
              </a:buClr>
              <a:buSzPts val="2400"/>
              <a:buFont typeface="Arial"/>
              <a:buChar char="»"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Gill Sans"/>
              <a:buChar char="•"/>
              <a:defRPr sz="24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–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rgbClr val="6EA92C"/>
              </a:buClr>
              <a:buSzPts val="2000"/>
              <a:buFont typeface="Gill Sans"/>
              <a:buChar char="»"/>
              <a:defRPr sz="2000" b="0" i="0" u="none" strike="noStrike" cap="none">
                <a:solidFill>
                  <a:srgbClr val="6EA92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2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2" name="Google Shape;32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3124200" y="6477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nopoly Cards w/o Subhead">
  <p:cSld name="Monopoly Cards w/o Subhead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6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38600" cy="598487"/>
          </a:xfrm>
          <a:prstGeom prst="rect">
            <a:avLst/>
          </a:prstGeom>
          <a:solidFill>
            <a:srgbClr val="215BAE"/>
          </a:solidFill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1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457200" y="2133600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3"/>
          </p:nvPr>
        </p:nvSpPr>
        <p:spPr>
          <a:xfrm>
            <a:off x="4648200" y="2133600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4"/>
          </p:nvPr>
        </p:nvSpPr>
        <p:spPr>
          <a:xfrm>
            <a:off x="4648200" y="1524000"/>
            <a:ext cx="4038600" cy="598487"/>
          </a:xfrm>
          <a:prstGeom prst="rect">
            <a:avLst/>
          </a:prstGeom>
          <a:solidFill>
            <a:srgbClr val="215BAE"/>
          </a:solidFill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1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7" name="Google Shape;4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onopoly Cards w/ Subhead">
  <p:cSld name="Monopoly Cards w/ Subhead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/>
          <p:nvPr/>
        </p:nvSpPr>
        <p:spPr>
          <a:xfrm>
            <a:off x="457200" y="2438400"/>
            <a:ext cx="4038600" cy="365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7"/>
          <p:cNvSpPr/>
          <p:nvPr/>
        </p:nvSpPr>
        <p:spPr>
          <a:xfrm>
            <a:off x="457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7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3" name="Google Shape;53;p7"/>
          <p:cNvSpPr/>
          <p:nvPr/>
        </p:nvSpPr>
        <p:spPr>
          <a:xfrm>
            <a:off x="4648200" y="1828800"/>
            <a:ext cx="4038600" cy="609600"/>
          </a:xfrm>
          <a:prstGeom prst="rect">
            <a:avLst/>
          </a:prstGeom>
          <a:solidFill>
            <a:srgbClr val="6EA92C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7"/>
          <p:cNvSpPr/>
          <p:nvPr/>
        </p:nvSpPr>
        <p:spPr>
          <a:xfrm>
            <a:off x="4648200" y="2438400"/>
            <a:ext cx="4038600" cy="3657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457200" y="1839913"/>
            <a:ext cx="4038600" cy="59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4040188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3"/>
          </p:nvPr>
        </p:nvSpPr>
        <p:spPr>
          <a:xfrm>
            <a:off x="4648200" y="2438400"/>
            <a:ext cx="4041775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ill Sans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ill Sans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Char char="–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Gill Sans"/>
              <a:buChar char="»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4"/>
          </p:nvPr>
        </p:nvSpPr>
        <p:spPr>
          <a:xfrm>
            <a:off x="4648200" y="1828800"/>
            <a:ext cx="4038600" cy="598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Gill Sans"/>
              <a:buNone/>
              <a:defRPr sz="20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body" idx="5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62" name="Google Shape;62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+ Bullets">
  <p:cSld name="Content + Bullet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5" name="Google Shape;65;p8"/>
          <p:cNvCxnSpPr/>
          <p:nvPr/>
        </p:nvCxnSpPr>
        <p:spPr>
          <a:xfrm>
            <a:off x="457200" y="1219200"/>
            <a:ext cx="8229600" cy="0"/>
          </a:xfrm>
          <a:prstGeom prst="straightConnector1">
            <a:avLst/>
          </a:prstGeom>
          <a:noFill/>
          <a:ln w="15875" cap="flat" cmpd="sng">
            <a:solidFill>
              <a:srgbClr val="C0C0C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6" name="Google Shape;66;p8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004A80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1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2"/>
          </p:nvPr>
        </p:nvSpPr>
        <p:spPr>
          <a:xfrm>
            <a:off x="609600" y="1905001"/>
            <a:ext cx="7924800" cy="43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–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Char char="»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ftr" idx="11"/>
          </p:nvPr>
        </p:nvSpPr>
        <p:spPr>
          <a:xfrm>
            <a:off x="609600" y="64008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sldNum" idx="12"/>
          </p:nvPr>
        </p:nvSpPr>
        <p:spPr>
          <a:xfrm>
            <a:off x="7162800" y="65532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71" name="Google Shape;71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710362" y="609600"/>
            <a:ext cx="2200275" cy="5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3124200" y="6477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iscalship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jpg"/><Relationship Id="rId5" Type="http://schemas.openxmlformats.org/officeDocument/2006/relationships/hyperlink" Target="http://teach.fiscalship.org/" TargetMode="External"/><Relationship Id="rId4" Type="http://schemas.openxmlformats.org/officeDocument/2006/relationships/hyperlink" Target="https://www.econedlink.org/wp-content/uploads/legacy/1339_Fiscal%20Ship%20Lesson%20Plan_Handout%20Packet_Final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case.me/trus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https://ncase.me/trust/not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ffed-education.org/chairthefed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hyperlink" Target="https://www.frbsf.org/education/teacher-resources/chair-federal-reserve-economy-simulation-game/chair-the-fed-game-videos/" TargetMode="External"/><Relationship Id="rId4" Type="http://schemas.openxmlformats.org/officeDocument/2006/relationships/hyperlink" Target="https://sffed-education.org/chairthefed/WebGameFAQ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ivics.org/games/peoples-pi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jpg"/><Relationship Id="rId4" Type="http://schemas.openxmlformats.org/officeDocument/2006/relationships/hyperlink" Target="https://www.icivics.org/viewpdf.html?path=/sites/default/files/uploads/Peoples%20Pie%20Game%20Guide_0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nkofgreece.gr/BogOthers/e-learning/InflationIsland/index_en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jpg"/><Relationship Id="rId4" Type="http://schemas.openxmlformats.org/officeDocument/2006/relationships/hyperlink" Target="https://www.icivics.org/viewpdf.html?path=/sites/default/files/uploads/Peoples%20Pie%20Game%20Guide_0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 txBox="1">
            <a:spLocks noGrp="1"/>
          </p:cNvSpPr>
          <p:nvPr>
            <p:ph type="ctrTitle"/>
          </p:nvPr>
        </p:nvSpPr>
        <p:spPr>
          <a:xfrm>
            <a:off x="1028699" y="2548219"/>
            <a:ext cx="7086600" cy="8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Teaching Economics with Games</a:t>
            </a:r>
            <a:endParaRPr sz="3600"/>
          </a:p>
        </p:txBody>
      </p:sp>
      <p:sp>
        <p:nvSpPr>
          <p:cNvPr id="77" name="Google Shape;77;p9"/>
          <p:cNvSpPr txBox="1"/>
          <p:nvPr/>
        </p:nvSpPr>
        <p:spPr>
          <a:xfrm>
            <a:off x="2895599" y="5588105"/>
            <a:ext cx="33528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chemeClr val="accent2"/>
                </a:solidFill>
              </a:rPr>
              <a:t>Alex Lamon</a:t>
            </a:r>
            <a:endParaRPr sz="3600" b="1">
              <a:solidFill>
                <a:schemeClr val="accent2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6EA92C"/>
                </a:solidFill>
              </a:rPr>
              <a:t>@AlexMLamon</a:t>
            </a:r>
            <a:endParaRPr sz="3000" b="1">
              <a:solidFill>
                <a:srgbClr val="6EA92C"/>
              </a:solidFill>
            </a:endParaRPr>
          </a:p>
        </p:txBody>
      </p:sp>
      <p:sp>
        <p:nvSpPr>
          <p:cNvPr id="78" name="Google Shape;78;p9"/>
          <p:cNvSpPr txBox="1"/>
          <p:nvPr/>
        </p:nvSpPr>
        <p:spPr>
          <a:xfrm>
            <a:off x="2819400" y="4419600"/>
            <a:ext cx="33528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chemeClr val="accent2"/>
                </a:solidFill>
              </a:rPr>
              <a:t>2/6/19</a:t>
            </a:r>
            <a:endParaRPr sz="2400" b="1" i="0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8"/>
          <p:cNvSpPr txBox="1">
            <a:spLocks noGrp="1"/>
          </p:cNvSpPr>
          <p:nvPr>
            <p:ph type="body"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These games are tools to </a:t>
            </a:r>
            <a:r>
              <a:rPr lang="en-US" sz="3600" b="1"/>
              <a:t>introduce or enhance understanding</a:t>
            </a:r>
            <a:endParaRPr sz="3600" b="1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Present them </a:t>
            </a:r>
            <a:r>
              <a:rPr lang="en-US" sz="3600" b="1"/>
              <a:t>meaningfully</a:t>
            </a:r>
            <a:r>
              <a:rPr lang="en-US" sz="3600"/>
              <a:t>, with a </a:t>
            </a:r>
            <a:r>
              <a:rPr lang="en-US" sz="3600" b="1"/>
              <a:t>clear goal </a:t>
            </a:r>
            <a:r>
              <a:rPr lang="en-US" sz="3600"/>
              <a:t>and</a:t>
            </a:r>
            <a:r>
              <a:rPr lang="en-US" sz="3600" b="1"/>
              <a:t> purpose</a:t>
            </a:r>
            <a:endParaRPr sz="3600" b="1"/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ts val="3600"/>
              <a:buChar char="•"/>
            </a:pPr>
            <a:r>
              <a:rPr lang="en-US" sz="3600"/>
              <a:t>Provide </a:t>
            </a:r>
            <a:r>
              <a:rPr lang="en-US" sz="3600" b="1"/>
              <a:t>opportunity</a:t>
            </a:r>
            <a:r>
              <a:rPr lang="en-US" sz="3600"/>
              <a:t> for all students </a:t>
            </a:r>
            <a:r>
              <a:rPr lang="en-US" sz="3600" b="1"/>
              <a:t>to reflect</a:t>
            </a:r>
            <a:endParaRPr sz="3600" b="1"/>
          </a:p>
        </p:txBody>
      </p:sp>
      <p:sp>
        <p:nvSpPr>
          <p:cNvPr id="159" name="Google Shape;159;p18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 of Key Ideas</a:t>
            </a:r>
            <a:endParaRPr/>
          </a:p>
        </p:txBody>
      </p:sp>
      <p:sp>
        <p:nvSpPr>
          <p:cNvPr id="160" name="Google Shape;160;p18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61" name="Google Shape;161;p18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05250" y="2974975"/>
            <a:ext cx="908050" cy="90805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19"/>
          <p:cNvSpPr txBox="1">
            <a:spLocks noGrp="1"/>
          </p:cNvSpPr>
          <p:nvPr>
            <p:ph type="body"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651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800"/>
              <a:buFont typeface="Arial"/>
              <a:buNone/>
            </a:pPr>
            <a:endParaRPr sz="280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rgbClr val="6EA92C"/>
              </a:buClr>
              <a:buSzPts val="2800"/>
              <a:buNone/>
            </a:pPr>
            <a:r>
              <a:rPr lang="en-US" sz="2800"/>
              <a:t>Thank you! Feel free to connect: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rgbClr val="6EA92C"/>
              </a:buClr>
              <a:buSzPts val="2800"/>
              <a:buFont typeface="Arial"/>
              <a:buChar char="•"/>
            </a:pPr>
            <a:r>
              <a:rPr lang="en-US" sz="2800"/>
              <a:t>lamonteach@gmail.com </a:t>
            </a:r>
            <a:endParaRPr/>
          </a:p>
          <a:p>
            <a:pPr marL="342900" lvl="0" indent="-342900" algn="l" rtl="0">
              <a:spcBef>
                <a:spcPts val="560"/>
              </a:spcBef>
              <a:spcAft>
                <a:spcPts val="0"/>
              </a:spcAft>
              <a:buClr>
                <a:srgbClr val="6EA92C"/>
              </a:buClr>
              <a:buSzPts val="2800"/>
              <a:buFont typeface="Arial"/>
              <a:buChar char="•"/>
            </a:pPr>
            <a:r>
              <a:rPr lang="en-US" sz="2800"/>
              <a:t>@AlexMLamon  </a:t>
            </a:r>
            <a:endParaRPr sz="2800"/>
          </a:p>
        </p:txBody>
      </p:sp>
      <p:sp>
        <p:nvSpPr>
          <p:cNvPr id="168" name="Google Shape;168;p19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Thank you!</a:t>
            </a:r>
            <a:endParaRPr/>
          </a:p>
        </p:txBody>
      </p:sp>
      <p:sp>
        <p:nvSpPr>
          <p:cNvPr id="169" name="Google Shape;169;p19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70" name="Google Shape;170;p19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0"/>
          <p:cNvSpPr txBox="1">
            <a:spLocks noGrp="1"/>
          </p:cNvSpPr>
          <p:nvPr>
            <p:ph type="body"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810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Char char="•"/>
            </a:pPr>
            <a:r>
              <a:rPr lang="en-US" sz="2400" b="1"/>
              <a:t>Teacher</a:t>
            </a:r>
            <a:r>
              <a:rPr lang="en-US" sz="2400"/>
              <a:t> of business education in Livingston, NJ</a:t>
            </a:r>
            <a:endParaRPr sz="2400"/>
          </a:p>
          <a:p>
            <a:pPr marL="3429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/>
              <a:t>Mock Trial</a:t>
            </a:r>
            <a:r>
              <a:rPr lang="en-US" sz="2400"/>
              <a:t> teacher-coach</a:t>
            </a:r>
            <a:endParaRPr sz="2400"/>
          </a:p>
          <a:p>
            <a:pPr marL="342900" lvl="0" indent="-381000" algn="l" rtl="0">
              <a:spcBef>
                <a:spcPts val="36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Char char="•"/>
            </a:pPr>
            <a:r>
              <a:rPr lang="en-US" sz="2400" b="1"/>
              <a:t>Council for Economic Education</a:t>
            </a:r>
            <a:r>
              <a:rPr lang="en-US" sz="2400"/>
              <a:t> Master Teacher</a:t>
            </a:r>
            <a:endParaRPr sz="2400"/>
          </a:p>
          <a:p>
            <a:pPr marL="342900" lvl="0" indent="-381000" algn="l" rtl="0">
              <a:spcBef>
                <a:spcPts val="36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/>
              <a:t>National presenter</a:t>
            </a:r>
            <a:endParaRPr sz="2400" b="1"/>
          </a:p>
          <a:p>
            <a:pPr marL="342900" lvl="0" indent="-381000" algn="l" rtl="0">
              <a:spcBef>
                <a:spcPts val="360"/>
              </a:spcBef>
              <a:spcAft>
                <a:spcPts val="0"/>
              </a:spcAft>
              <a:buSzPts val="2400"/>
              <a:buChar char="•"/>
            </a:pPr>
            <a:r>
              <a:rPr lang="en-US" sz="2400" b="1"/>
              <a:t>Organizer</a:t>
            </a:r>
            <a:r>
              <a:rPr lang="en-US" sz="2400"/>
              <a:t> of eastern region business education</a:t>
            </a:r>
            <a:endParaRPr sz="2400"/>
          </a:p>
        </p:txBody>
      </p:sp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About Me</a:t>
            </a:r>
            <a:endParaRPr/>
          </a:p>
        </p:txBody>
      </p:sp>
      <p:sp>
        <p:nvSpPr>
          <p:cNvPr id="85" name="Google Shape;85;p10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86" name="Google Shape;86;p10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Today’s Goal</a:t>
            </a:r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1578BC"/>
                </a:solidFill>
              </a:rPr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93" name="Google Shape;93;p11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body" idx="1"/>
          </p:nvPr>
        </p:nvSpPr>
        <p:spPr>
          <a:xfrm>
            <a:off x="1028700" y="1752600"/>
            <a:ext cx="70866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1800"/>
              <a:buFont typeface="Arial"/>
              <a:buNone/>
            </a:pPr>
            <a:r>
              <a:rPr lang="en-US" sz="3600" b="1"/>
              <a:t>Today’s Goal</a:t>
            </a:r>
            <a:r>
              <a:rPr lang="en-US" sz="3600"/>
              <a:t>: Showcase games and simulations, with best practice usage, for your CP or AP Economics classroom</a:t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body" idx="1"/>
          </p:nvPr>
        </p:nvSpPr>
        <p:spPr>
          <a:xfrm>
            <a:off x="533400" y="1828800"/>
            <a:ext cx="73914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905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r>
              <a:rPr lang="en-US" sz="3000" b="1"/>
              <a:t>Teachers will leave today</a:t>
            </a:r>
            <a:r>
              <a:rPr lang="en-US" sz="3000"/>
              <a:t> with new games they can implement in their classrooms, understanding some of the pitfalls and peaks of these games as learning tools.</a:t>
            </a:r>
            <a:endParaRPr sz="3000"/>
          </a:p>
        </p:txBody>
      </p:sp>
      <p:sp>
        <p:nvSpPr>
          <p:cNvPr id="101" name="Google Shape;101;p12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You’ll Leave With</a:t>
            </a:r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>
                <a:solidFill>
                  <a:srgbClr val="1578BC"/>
                </a:solidFill>
              </a:rPr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sp>
        <p:nvSpPr>
          <p:cNvPr id="103" name="Google Shape;103;p12"/>
          <p:cNvSpPr txBox="1">
            <a:spLocks noGrp="1"/>
          </p:cNvSpPr>
          <p:nvPr>
            <p:ph type="sldNum" idx="12"/>
          </p:nvPr>
        </p:nvSpPr>
        <p:spPr>
          <a:xfrm>
            <a:off x="6553200" y="6477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body"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Game #1</a:t>
            </a:r>
            <a:endParaRPr sz="2400"/>
          </a:p>
        </p:txBody>
      </p:sp>
      <p:sp>
        <p:nvSpPr>
          <p:cNvPr id="110" name="Google Shape;110;p13"/>
          <p:cNvSpPr txBox="1">
            <a:spLocks noGrp="1"/>
          </p:cNvSpPr>
          <p:nvPr>
            <p:ph type="body" idx="2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sz="3600" u="sng">
                <a:solidFill>
                  <a:schemeClr val="hlink"/>
                </a:solidFill>
                <a:hlinkClick r:id="rId3"/>
              </a:rPr>
              <a:t>Fiscal Ship</a:t>
            </a:r>
            <a:endParaRPr sz="36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Topic: Fiscal Policy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Econ Ed Lesson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5"/>
              </a:rPr>
              <a:t>Teaching Resources</a:t>
            </a:r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131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pic>
        <p:nvPicPr>
          <p:cNvPr id="113" name="Google Shape;113;p13" descr="Image result for fiscal ship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63225" y="3528825"/>
            <a:ext cx="5207000" cy="262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"/>
          <p:cNvSpPr txBox="1">
            <a:spLocks noGrp="1"/>
          </p:cNvSpPr>
          <p:nvPr>
            <p:ph type="body"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Game #2</a:t>
            </a:r>
            <a:endParaRPr sz="2400"/>
          </a:p>
        </p:txBody>
      </p:sp>
      <p:sp>
        <p:nvSpPr>
          <p:cNvPr id="120" name="Google Shape;120;p14"/>
          <p:cNvSpPr txBox="1">
            <a:spLocks noGrp="1"/>
          </p:cNvSpPr>
          <p:nvPr>
            <p:ph type="body" idx="2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sz="3600" u="sng">
                <a:solidFill>
                  <a:schemeClr val="hlink"/>
                </a:solidFill>
                <a:hlinkClick r:id="rId3"/>
              </a:rPr>
              <a:t>Evolution of Trust</a:t>
            </a:r>
            <a:endParaRPr sz="36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Topic: Game Theory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Background and context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4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pic>
        <p:nvPicPr>
          <p:cNvPr id="123" name="Google Shape;123;p14" descr="Image result for evolution of trust game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3274500"/>
            <a:ext cx="9144000" cy="29739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5"/>
          <p:cNvSpPr txBox="1">
            <a:spLocks noGrp="1"/>
          </p:cNvSpPr>
          <p:nvPr>
            <p:ph type="body"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Game #3</a:t>
            </a:r>
            <a:endParaRPr sz="2400"/>
          </a:p>
        </p:txBody>
      </p:sp>
      <p:sp>
        <p:nvSpPr>
          <p:cNvPr id="130" name="Google Shape;130;p15"/>
          <p:cNvSpPr txBox="1">
            <a:spLocks noGrp="1"/>
          </p:cNvSpPr>
          <p:nvPr>
            <p:ph type="body" idx="2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sz="3600" u="sng">
                <a:solidFill>
                  <a:schemeClr val="hlink"/>
                </a:solidFill>
                <a:hlinkClick r:id="rId3"/>
              </a:rPr>
              <a:t>Chair the Fed</a:t>
            </a:r>
            <a:endParaRPr sz="36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Topic: Monetary Policy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FAQs / Reflection Questions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5"/>
              </a:rPr>
              <a:t>Video Question Guide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5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2" name="Google Shape;132;p15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pic>
        <p:nvPicPr>
          <p:cNvPr id="133" name="Google Shape;133;p15" descr="Image result for chair the fed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700850" y="3120300"/>
            <a:ext cx="5585900" cy="312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6"/>
          <p:cNvSpPr txBox="1">
            <a:spLocks noGrp="1"/>
          </p:cNvSpPr>
          <p:nvPr>
            <p:ph type="body"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/>
          </a:p>
        </p:txBody>
      </p:sp>
      <p:sp>
        <p:nvSpPr>
          <p:cNvPr id="139" name="Google Shape;139;p16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Game #4</a:t>
            </a:r>
            <a:endParaRPr sz="2400"/>
          </a:p>
        </p:txBody>
      </p:sp>
      <p:sp>
        <p:nvSpPr>
          <p:cNvPr id="140" name="Google Shape;140;p16"/>
          <p:cNvSpPr txBox="1">
            <a:spLocks noGrp="1"/>
          </p:cNvSpPr>
          <p:nvPr>
            <p:ph type="body" idx="2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sz="3600" u="sng">
                <a:solidFill>
                  <a:schemeClr val="hlink"/>
                </a:solidFill>
                <a:hlinkClick r:id="rId3"/>
              </a:rPr>
              <a:t>People's Pie</a:t>
            </a:r>
            <a:endParaRPr sz="36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Topic: Taxation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Player Guide</a:t>
            </a:r>
            <a:endParaRPr/>
          </a:p>
        </p:txBody>
      </p:sp>
      <p:sp>
        <p:nvSpPr>
          <p:cNvPr id="141" name="Google Shape;141;p16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pic>
        <p:nvPicPr>
          <p:cNvPr id="143" name="Google Shape;143;p16" descr="Image result for people's pie game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76750" y="3175000"/>
            <a:ext cx="3810000" cy="307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7"/>
          <p:cNvSpPr txBox="1">
            <a:spLocks noGrp="1"/>
          </p:cNvSpPr>
          <p:nvPr>
            <p:ph type="body" idx="1"/>
          </p:nvPr>
        </p:nvSpPr>
        <p:spPr>
          <a:xfrm>
            <a:off x="857250" y="2133600"/>
            <a:ext cx="74295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 sz="2400"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6EA92C"/>
              </a:buClr>
              <a:buSzPts val="2400"/>
              <a:buFont typeface="Arial"/>
              <a:buNone/>
            </a:pPr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title"/>
          </p:nvPr>
        </p:nvSpPr>
        <p:spPr>
          <a:xfrm>
            <a:off x="457200" y="609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Game #5</a:t>
            </a:r>
            <a:endParaRPr sz="2400"/>
          </a:p>
        </p:txBody>
      </p:sp>
      <p:sp>
        <p:nvSpPr>
          <p:cNvPr id="150" name="Google Shape;150;p17"/>
          <p:cNvSpPr txBox="1">
            <a:spLocks noGrp="1"/>
          </p:cNvSpPr>
          <p:nvPr>
            <p:ph type="body" idx="2"/>
          </p:nvPr>
        </p:nvSpPr>
        <p:spPr>
          <a:xfrm>
            <a:off x="457200" y="12954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</a:pPr>
            <a:r>
              <a:rPr lang="en-US" sz="3600" u="sng">
                <a:solidFill>
                  <a:schemeClr val="hlink"/>
                </a:solidFill>
                <a:hlinkClick r:id="rId3"/>
              </a:rPr>
              <a:t>Inflation Island</a:t>
            </a:r>
            <a:endParaRPr sz="36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Topic: Inflation, Economic Indicators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Reflection &amp; Assessment</a:t>
            </a:r>
            <a:endParaRPr/>
          </a:p>
        </p:txBody>
      </p:sp>
      <p:sp>
        <p:nvSpPr>
          <p:cNvPr id="151" name="Google Shape;151;p17"/>
          <p:cNvSpPr txBox="1">
            <a:spLocks noGrp="1"/>
          </p:cNvSpPr>
          <p:nvPr>
            <p:ph type="sldNum" idx="12"/>
          </p:nvPr>
        </p:nvSpPr>
        <p:spPr>
          <a:xfrm>
            <a:off x="7848600" y="6248400"/>
            <a:ext cx="60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52" name="Google Shape;152;p17"/>
          <p:cNvSpPr txBox="1">
            <a:spLocks noGrp="1"/>
          </p:cNvSpPr>
          <p:nvPr>
            <p:ph type="ftr" idx="11"/>
          </p:nvPr>
        </p:nvSpPr>
        <p:spPr>
          <a:xfrm>
            <a:off x="755945" y="6324600"/>
            <a:ext cx="789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/>
              <a:t>www.councilforeconed.org </a:t>
            </a:r>
            <a:endParaRPr b="1">
              <a:solidFill>
                <a:srgbClr val="1578BC"/>
              </a:solidFill>
            </a:endParaRPr>
          </a:p>
        </p:txBody>
      </p:sp>
      <p:pic>
        <p:nvPicPr>
          <p:cNvPr id="153" name="Google Shape;153;p17" descr="Image result for inflation island"/>
          <p:cNvPicPr preferRelativeResize="0"/>
          <p:nvPr/>
        </p:nvPicPr>
        <p:blipFill rotWithShape="1">
          <a:blip r:embed="rId5">
            <a:alphaModFix/>
          </a:blip>
          <a:srcRect l="24524" r="21599"/>
          <a:stretch/>
        </p:blipFill>
        <p:spPr>
          <a:xfrm>
            <a:off x="5186400" y="2603400"/>
            <a:ext cx="3100350" cy="364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1A42C9A1FF0C4E8EFDD6E1EC68268E" ma:contentTypeVersion="12" ma:contentTypeDescription="Create a new document." ma:contentTypeScope="" ma:versionID="74f415700e677f67570d1265c4de6c02">
  <xsd:schema xmlns:xsd="http://www.w3.org/2001/XMLSchema" xmlns:xs="http://www.w3.org/2001/XMLSchema" xmlns:p="http://schemas.microsoft.com/office/2006/metadata/properties" xmlns:ns2="bfa4db11-c700-41fb-b639-f7e6b4e680b5" xmlns:ns3="9cd82c5b-74c9-4827-94f1-5bf219ae6b20" targetNamespace="http://schemas.microsoft.com/office/2006/metadata/properties" ma:root="true" ma:fieldsID="60f53a838a094153ce095486d560252d" ns2:_="" ns3:_="">
    <xsd:import namespace="bfa4db11-c700-41fb-b639-f7e6b4e680b5"/>
    <xsd:import namespace="9cd82c5b-74c9-4827-94f1-5bf219ae6b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4db11-c700-41fb-b639-f7e6b4e680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d82c5b-74c9-4827-94f1-5bf219ae6b2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9775AF-4E4A-48A2-B6BF-F1AE97BA31F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74BF76C-DD4A-487B-A484-7908D90FB2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E272C3-271D-4DEA-9784-A419009F27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a4db11-c700-41fb-b639-f7e6b4e680b5"/>
    <ds:schemaRef ds:uri="9cd82c5b-74c9-4827-94f1-5bf219ae6b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241</Words>
  <Application>Microsoft Office PowerPoint</Application>
  <PresentationFormat>On-screen Show (4:3)</PresentationFormat>
  <Paragraphs>68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 Presentation</vt:lpstr>
      <vt:lpstr>Teaching Economics with Games</vt:lpstr>
      <vt:lpstr>About Me</vt:lpstr>
      <vt:lpstr>Today’s Goal</vt:lpstr>
      <vt:lpstr>What You’ll Leave With</vt:lpstr>
      <vt:lpstr>Game #1</vt:lpstr>
      <vt:lpstr>Game #2</vt:lpstr>
      <vt:lpstr>Game #3</vt:lpstr>
      <vt:lpstr>Game #4</vt:lpstr>
      <vt:lpstr>Game #5</vt:lpstr>
      <vt:lpstr>Summary of Key Ideas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Economics with Games</dc:title>
  <dc:creator>Jarvon Carson</dc:creator>
  <cp:lastModifiedBy>Jarvon Carson</cp:lastModifiedBy>
  <cp:revision>2</cp:revision>
  <dcterms:modified xsi:type="dcterms:W3CDTF">2020-03-19T17:49:05Z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0x010100481A42C9A1FF0C4E8EFDD6E1EC68268E</vt:lpwstr>
  </property>
</Properties>
</file>